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68" r:id="rId4"/>
    <p:sldId id="270" r:id="rId5"/>
    <p:sldId id="298" r:id="rId6"/>
    <p:sldId id="269" r:id="rId7"/>
    <p:sldId id="272" r:id="rId8"/>
    <p:sldId id="299" r:id="rId9"/>
    <p:sldId id="300" r:id="rId10"/>
    <p:sldId id="288" r:id="rId11"/>
    <p:sldId id="301" r:id="rId12"/>
    <p:sldId id="302" r:id="rId13"/>
    <p:sldId id="303" r:id="rId14"/>
    <p:sldId id="304" r:id="rId15"/>
    <p:sldId id="305" r:id="rId16"/>
    <p:sldId id="266" r:id="rId17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871E691B-0528-447F-9C8F-5C072FEE7928}">
          <p14:sldIdLst>
            <p14:sldId id="257"/>
            <p14:sldId id="258"/>
            <p14:sldId id="268"/>
            <p14:sldId id="270"/>
            <p14:sldId id="298"/>
            <p14:sldId id="269"/>
            <p14:sldId id="272"/>
            <p14:sldId id="299"/>
            <p14:sldId id="300"/>
            <p14:sldId id="288"/>
            <p14:sldId id="301"/>
            <p14:sldId id="302"/>
            <p14:sldId id="303"/>
            <p14:sldId id="304"/>
            <p14:sldId id="305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1E3ADA"/>
    <a:srgbClr val="7BEBD8"/>
    <a:srgbClr val="8335E5"/>
    <a:srgbClr val="6B8DE1"/>
    <a:srgbClr val="6C92E1"/>
    <a:srgbClr val="6313DC"/>
    <a:srgbClr val="030553"/>
    <a:srgbClr val="7D4BC9"/>
    <a:srgbClr val="1628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AD49C-36D3-A962-055C-EE3284664392}" v="21" dt="2022-09-06T13:58:23.969"/>
    <p1510:client id="{1936904C-C861-49BA-BD0F-DDE5C5BE92E4}" v="2360" dt="2022-09-06T13:56:51.993"/>
    <p1510:client id="{920CFD43-A58A-3C93-C386-C69E1E0C8232}" v="56" dt="2022-09-06T13:48:04.823"/>
    <p1510:client id="{BC1CD3F4-4C64-52AA-F89F-FEACAA3E1CF1}" v="2067" dt="2022-09-05T14:28:15.094"/>
    <p1510:client id="{BE15BF54-54A7-41BF-0A0B-D762EEE94783}" v="996" dt="2022-09-06T13:55:25.848"/>
    <p1510:client id="{CC400DAE-720D-AFC3-0CEA-B3C6DA94CFE1}" v="1" dt="2022-09-06T13:53:20.656"/>
    <p1510:client id="{CF15CFF6-28E6-82C1-947B-0446CBDB0B35}" v="1362" dt="2022-09-05T14:28:34.4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064"/>
        <p:guide pos="3840"/>
        <p:guide pos="456"/>
        <p:guide pos="720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A5E5A06-49CA-4CC1-87DE-FA77A677BB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AB57FBC-7FA3-4A4B-999A-96FD7DC0D48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2863134-B124-47F9-A1F1-3A08879C58C1}" type="datetime1">
              <a:rPr lang="it-IT" smtClean="0"/>
              <a:t>08/09/2022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EE13074-6DA0-4561-A86B-2939D8B458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B7A8E5-C1F9-40CC-A2A5-13CF7BD3F7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9DEC52A-C4AE-45FE-B7FF-C255388ED1F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77634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92A385-5963-4977-9C86-CDE59C865B44}" type="datetime1">
              <a:rPr lang="it-IT" noProof="0" smtClean="0"/>
              <a:pPr/>
              <a:t>08/09/2022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DF8F48A-6110-47DA-8521-A1D1FFD22FE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377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>
                <a:solidFill>
                  <a:srgbClr val="002060"/>
                </a:solidFill>
                <a:cs typeface="Segoe UI"/>
              </a:rPr>
              <a:t>Non classificati bene:</a:t>
            </a:r>
          </a:p>
          <a:p>
            <a:r>
              <a:rPr lang="it-IT" sz="1200" err="1">
                <a:solidFill>
                  <a:srgbClr val="002060"/>
                </a:solidFill>
                <a:cs typeface="Segoe UI"/>
              </a:rPr>
              <a:t>Auleron</a:t>
            </a:r>
            <a:endParaRPr lang="it-IT" sz="1200">
              <a:solidFill>
                <a:srgbClr val="002060"/>
              </a:solidFill>
              <a:cs typeface="Segoe UI"/>
            </a:endParaRPr>
          </a:p>
          <a:p>
            <a:r>
              <a:rPr lang="it-IT" sz="1200">
                <a:solidFill>
                  <a:srgbClr val="002060"/>
                </a:solidFill>
                <a:cs typeface="Segoe UI"/>
              </a:rPr>
              <a:t>Fobber_V2</a:t>
            </a:r>
          </a:p>
          <a:p>
            <a:r>
              <a:rPr lang="it-IT" sz="1200" err="1">
                <a:solidFill>
                  <a:srgbClr val="002060"/>
                </a:solidFill>
                <a:cs typeface="Segoe UI"/>
              </a:rPr>
              <a:t>Pykspa</a:t>
            </a:r>
            <a:r>
              <a:rPr lang="it-IT" sz="1200">
                <a:solidFill>
                  <a:srgbClr val="002060"/>
                </a:solidFill>
                <a:cs typeface="Segoe UI"/>
              </a:rPr>
              <a:t> (normale e con </a:t>
            </a:r>
            <a:r>
              <a:rPr lang="it-IT" sz="1200" err="1">
                <a:solidFill>
                  <a:srgbClr val="002060"/>
                </a:solidFill>
                <a:cs typeface="Segoe UI"/>
              </a:rPr>
              <a:t>noise</a:t>
            </a:r>
            <a:r>
              <a:rPr lang="it-IT" sz="1200">
                <a:solidFill>
                  <a:srgbClr val="002060"/>
                </a:solidFill>
                <a:cs typeface="Segoe UI"/>
              </a:rPr>
              <a:t>)</a:t>
            </a:r>
          </a:p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6DF8F48A-6110-47DA-8521-A1D1FFD22FEF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3046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047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3306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028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7599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8735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4508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3145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DF8F48A-6110-47DA-8521-A1D1FFD22FE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6825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460967D-D4B9-4068-884F-8D2CEA8C87EE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9C9243-4D56-40A1-98F4-818EEBB7C4FA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16D244-7785-4484-8104-8E205376B43D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5D525-41A4-4789-BA32-40BB2D251F72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2E70C1-4EAC-476C-A9BB-5A1984C0B060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83CF96-417F-4482-8DCA-2452702AF724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1AE6F1-7D46-4B7A-9562-B9D5F685B101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6BA63C-B941-476A-88D4-E66C4A3D6602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77230D-8160-43DD-AD7F-BA41EEB02A18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2A45BA-5330-469D-8822-65CAE3C4DCFD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FEB1B-6331-491B-897B-E0B3280E361A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9AAA3AB-E65D-4A29-86FE-48DC10EABEE7}" type="datetime1">
              <a:rPr lang="it-IT" noProof="0" smtClean="0"/>
              <a:t>08/09/2022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ED6580AB-5C3C-4B4F-8E2A-8B7A0A8CE6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sella di testo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679675" y="1119577"/>
            <a:ext cx="5553184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t-IT" sz="3600" b="1">
                <a:solidFill>
                  <a:srgbClr val="002060"/>
                </a:solidFill>
                <a:latin typeface="Segoe UI"/>
                <a:cs typeface="Segoe UI"/>
              </a:rPr>
              <a:t>Analisi e Classificazione di DNS malevoli mediante Deep Learning</a:t>
            </a:r>
          </a:p>
        </p:txBody>
      </p:sp>
      <p:sp>
        <p:nvSpPr>
          <p:cNvPr id="55" name="Rettangolo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652786" y="4507578"/>
            <a:ext cx="3536195" cy="923330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rtl="0"/>
            <a:r>
              <a:rPr lang="it-IT" sz="20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Ciaffoni Massimo</a:t>
            </a:r>
            <a:br>
              <a:rPr lang="it-IT" sz="20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it-IT" sz="20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Nicolosi Denil</a:t>
            </a:r>
            <a:br>
              <a:rPr lang="it-IT" sz="20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</a:br>
            <a:r>
              <a:rPr lang="it-IT" sz="20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Pasqualini Michele</a:t>
            </a:r>
          </a:p>
          <a:p>
            <a:pPr rtl="0"/>
            <a:r>
              <a:rPr lang="it-IT" sz="20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Di Bernardo Zerbino Francesco</a:t>
            </a:r>
          </a:p>
        </p:txBody>
      </p:sp>
      <p:sp>
        <p:nvSpPr>
          <p:cNvPr id="27" name="Titolo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/>
          <a:lstStyle/>
          <a:p>
            <a:r>
              <a:rPr lang="it-IT"/>
              <a:t>Risorse umane diapositiva 1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5843790-21B1-4B87-A17C-8C3224FF7208}"/>
              </a:ext>
            </a:extLst>
          </p:cNvPr>
          <p:cNvSpPr/>
          <p:nvPr/>
        </p:nvSpPr>
        <p:spPr>
          <a:xfrm>
            <a:off x="678763" y="2860661"/>
            <a:ext cx="4402104" cy="2769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it-IT" sz="2400">
                <a:solidFill>
                  <a:srgbClr val="002060"/>
                </a:solidFill>
                <a:latin typeface="Segoe UI"/>
                <a:cs typeface="Segoe UI"/>
              </a:rPr>
              <a:t>Advanced Cybersecurity for IT</a:t>
            </a:r>
            <a:endParaRPr lang="it-IT" sz="240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Immagine 2" descr="Immagine che contiene persona, pesce, pterois radiata&#10;&#10;Descrizione generata automaticamente">
            <a:extLst>
              <a:ext uri="{FF2B5EF4-FFF2-40B4-BE49-F238E27FC236}">
                <a16:creationId xmlns:a16="http://schemas.microsoft.com/office/drawing/2014/main" id="{7DAD2560-808D-21B9-BDF6-BD6EC34FE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3" r="3846"/>
          <a:stretch/>
        </p:blipFill>
        <p:spPr>
          <a:xfrm>
            <a:off x="6658733" y="1218129"/>
            <a:ext cx="5533267" cy="44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6B268-E9A5-4711-B928-A2FAEC7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59" y="365125"/>
            <a:ext cx="10515600" cy="1325563"/>
          </a:xfrm>
        </p:spPr>
        <p:txBody>
          <a:bodyPr/>
          <a:lstStyle/>
          <a:p>
            <a:r>
              <a:rPr lang="en-US" sz="3200" b="1" err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Risultati</a:t>
            </a:r>
            <a:br>
              <a:rPr lang="en-US" b="1">
                <a:ea typeface="+mj-lt"/>
                <a:cs typeface="+mj-lt"/>
              </a:rPr>
            </a:br>
            <a:r>
              <a:rPr lang="en-US" sz="2000" err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Taglio</a:t>
            </a:r>
            <a:r>
              <a:rPr lang="en-US" sz="2000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 0.017</a:t>
            </a:r>
            <a:endParaRPr lang="it-IT">
              <a:latin typeface="Segoe UI"/>
              <a:ea typeface="+mn-ea"/>
              <a:cs typeface="Segoe U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01B120-EED5-4F58-9813-3301B862B4BB}"/>
              </a:ext>
            </a:extLst>
          </p:cNvPr>
          <p:cNvSpPr txBox="1"/>
          <p:nvPr/>
        </p:nvSpPr>
        <p:spPr>
          <a:xfrm>
            <a:off x="509649" y="2105460"/>
            <a:ext cx="4690135" cy="6232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cs typeface="Segoe UI"/>
              </a:rPr>
              <a:t>Grazie ai report è stato possibile generare la matrice di confusione  a destra e le metriche del modello riportate sotto.</a:t>
            </a:r>
          </a:p>
          <a:p>
            <a:endParaRPr lang="it-IT" sz="1600">
              <a:solidFill>
                <a:srgbClr val="002060"/>
              </a:solidFill>
              <a:cs typeface="Segoe UI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ADDC401-3955-4CD4-8486-693AE9A11099}"/>
              </a:ext>
            </a:extLst>
          </p:cNvPr>
          <p:cNvCxnSpPr/>
          <p:nvPr/>
        </p:nvCxnSpPr>
        <p:spPr>
          <a:xfrm flipV="1">
            <a:off x="542555" y="1682029"/>
            <a:ext cx="4346863" cy="86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6">
            <a:extLst>
              <a:ext uri="{FF2B5EF4-FFF2-40B4-BE49-F238E27FC236}">
                <a16:creationId xmlns:a16="http://schemas.microsoft.com/office/drawing/2014/main" id="{F65636BF-1A48-8DA3-AB61-A9631DE3A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559" y="287812"/>
            <a:ext cx="5817177" cy="6394944"/>
          </a:xfrm>
          <a:prstGeom prst="rect">
            <a:avLst/>
          </a:prstGeom>
        </p:spPr>
      </p:pic>
      <p:pic>
        <p:nvPicPr>
          <p:cNvPr id="4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ED0DB3B-70EA-66F3-21A3-D0E025E8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0" y="3597450"/>
            <a:ext cx="4171950" cy="246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57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6B268-E9A5-4711-B928-A2FAEC7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59" y="365125"/>
            <a:ext cx="10515600" cy="1325563"/>
          </a:xfrm>
        </p:spPr>
        <p:txBody>
          <a:bodyPr/>
          <a:lstStyle/>
          <a:p>
            <a:r>
              <a:rPr lang="en-US" sz="3200" b="1" err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Risultati</a:t>
            </a:r>
            <a:br>
              <a:rPr lang="en-US" b="1">
                <a:ea typeface="+mj-lt"/>
                <a:cs typeface="+mj-lt"/>
              </a:rPr>
            </a:br>
            <a:r>
              <a:rPr lang="en-US" sz="2000" err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Taglio</a:t>
            </a:r>
            <a:r>
              <a:rPr lang="en-US" sz="2000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 0.034</a:t>
            </a:r>
            <a:endParaRPr lang="it-IT">
              <a:latin typeface="Segoe UI"/>
              <a:ea typeface="+mn-ea"/>
              <a:cs typeface="Segoe U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01B120-EED5-4F58-9813-3301B862B4BB}"/>
              </a:ext>
            </a:extLst>
          </p:cNvPr>
          <p:cNvSpPr txBox="1"/>
          <p:nvPr/>
        </p:nvSpPr>
        <p:spPr>
          <a:xfrm>
            <a:off x="439649" y="1936448"/>
            <a:ext cx="416655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solidFill>
                <a:srgbClr val="002060"/>
              </a:solidFill>
              <a:cs typeface="Segoe UI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ADDC401-3955-4CD4-8486-693AE9A11099}"/>
              </a:ext>
            </a:extLst>
          </p:cNvPr>
          <p:cNvCxnSpPr/>
          <p:nvPr/>
        </p:nvCxnSpPr>
        <p:spPr>
          <a:xfrm flipV="1">
            <a:off x="542555" y="1682029"/>
            <a:ext cx="4346863" cy="86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6">
            <a:extLst>
              <a:ext uri="{FF2B5EF4-FFF2-40B4-BE49-F238E27FC236}">
                <a16:creationId xmlns:a16="http://schemas.microsoft.com/office/drawing/2014/main" id="{4345E73B-41B6-E614-148C-53C364515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605" y="270494"/>
            <a:ext cx="5808518" cy="6377626"/>
          </a:xfrm>
          <a:prstGeom prst="rect">
            <a:avLst/>
          </a:prstGeom>
        </p:spPr>
      </p:pic>
      <p:pic>
        <p:nvPicPr>
          <p:cNvPr id="6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77C7F40-8D53-6A61-3E34-2569379AA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46" y="3820981"/>
            <a:ext cx="4459977" cy="263866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344CA20-942A-466D-660B-7CEBAF58631B}"/>
              </a:ext>
            </a:extLst>
          </p:cNvPr>
          <p:cNvSpPr txBox="1"/>
          <p:nvPr/>
        </p:nvSpPr>
        <p:spPr>
          <a:xfrm>
            <a:off x="532946" y="1976540"/>
            <a:ext cx="4690135" cy="1177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cs typeface="Segoe UI"/>
              </a:rPr>
              <a:t>Grazie ai report è stato possibile generare la matrice di confusione  a destra e le metriche del modello riportate sotto.</a:t>
            </a:r>
          </a:p>
          <a:p>
            <a:endParaRPr lang="it-IT" sz="1600">
              <a:solidFill>
                <a:srgbClr val="002060"/>
              </a:solidFill>
              <a:cs typeface="Segoe UI"/>
            </a:endParaRPr>
          </a:p>
          <a:p>
            <a:r>
              <a:rPr lang="it-IT" sz="1600">
                <a:solidFill>
                  <a:srgbClr val="002060"/>
                </a:solidFill>
                <a:cs typeface="Segoe UI"/>
              </a:rPr>
              <a:t>Nella matrice di confusione si nota un leggero miglioramento dal taglio precedente.</a:t>
            </a:r>
          </a:p>
          <a:p>
            <a:r>
              <a:rPr lang="it-IT" sz="1600">
                <a:solidFill>
                  <a:srgbClr val="002060"/>
                </a:solidFill>
                <a:cs typeface="Segoe UI"/>
              </a:rPr>
              <a:t>Anche nelle metriche si osserva un incremento di performance.</a:t>
            </a:r>
          </a:p>
        </p:txBody>
      </p:sp>
    </p:spTree>
    <p:extLst>
      <p:ext uri="{BB962C8B-B14F-4D97-AF65-F5344CB8AC3E}">
        <p14:creationId xmlns:p14="http://schemas.microsoft.com/office/powerpoint/2010/main" val="388851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6B268-E9A5-4711-B928-A2FAEC7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59" y="365125"/>
            <a:ext cx="10515600" cy="1325563"/>
          </a:xfrm>
        </p:spPr>
        <p:txBody>
          <a:bodyPr/>
          <a:lstStyle/>
          <a:p>
            <a:r>
              <a:rPr lang="en-US" sz="3200" b="1" err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Risultati</a:t>
            </a:r>
            <a:br>
              <a:rPr lang="en-US" b="1">
                <a:ea typeface="+mj-lt"/>
                <a:cs typeface="+mj-lt"/>
              </a:rPr>
            </a:br>
            <a:r>
              <a:rPr lang="en-US" sz="2000" err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Taglio</a:t>
            </a:r>
            <a:r>
              <a:rPr lang="en-US" sz="2000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 0.068</a:t>
            </a:r>
            <a:endParaRPr lang="it-IT">
              <a:latin typeface="Segoe UI"/>
              <a:ea typeface="+mn-ea"/>
              <a:cs typeface="Segoe U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01B120-EED5-4F58-9813-3301B862B4BB}"/>
              </a:ext>
            </a:extLst>
          </p:cNvPr>
          <p:cNvSpPr txBox="1"/>
          <p:nvPr/>
        </p:nvSpPr>
        <p:spPr>
          <a:xfrm>
            <a:off x="439649" y="1936448"/>
            <a:ext cx="4166557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>
              <a:solidFill>
                <a:srgbClr val="002060"/>
              </a:solidFill>
              <a:ea typeface="+mn-lt"/>
              <a:cs typeface="+mn-lt"/>
            </a:endParaRPr>
          </a:p>
          <a:p>
            <a:endParaRPr lang="en-GB" sz="1600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ADDC401-3955-4CD4-8486-693AE9A11099}"/>
              </a:ext>
            </a:extLst>
          </p:cNvPr>
          <p:cNvCxnSpPr/>
          <p:nvPr/>
        </p:nvCxnSpPr>
        <p:spPr>
          <a:xfrm flipV="1">
            <a:off x="542555" y="1682029"/>
            <a:ext cx="4346863" cy="86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6">
            <a:extLst>
              <a:ext uri="{FF2B5EF4-FFF2-40B4-BE49-F238E27FC236}">
                <a16:creationId xmlns:a16="http://schemas.microsoft.com/office/drawing/2014/main" id="{7EBBFD7A-EC53-9136-853E-5B21A7A4A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196" y="365744"/>
            <a:ext cx="5808516" cy="6360307"/>
          </a:xfrm>
          <a:prstGeom prst="rect">
            <a:avLst/>
          </a:prstGeom>
        </p:spPr>
      </p:pic>
      <p:pic>
        <p:nvPicPr>
          <p:cNvPr id="6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73AE7E4-A8CA-8A9E-061E-684CDCC6E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27" y="3781171"/>
            <a:ext cx="4158732" cy="251228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01F27D8-3F75-7B40-4F1D-06F68312873B}"/>
              </a:ext>
            </a:extLst>
          </p:cNvPr>
          <p:cNvSpPr txBox="1"/>
          <p:nvPr/>
        </p:nvSpPr>
        <p:spPr>
          <a:xfrm>
            <a:off x="532946" y="1976540"/>
            <a:ext cx="4690135" cy="1177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cs typeface="Segoe UI"/>
              </a:rPr>
              <a:t>Grazie ai report è stato possibile generare la matrice di confusione  a destra e le metriche del modello riportate sotto.</a:t>
            </a:r>
          </a:p>
          <a:p>
            <a:endParaRPr lang="it-IT" sz="1600">
              <a:solidFill>
                <a:srgbClr val="002060"/>
              </a:solidFill>
              <a:cs typeface="Segoe UI"/>
            </a:endParaRPr>
          </a:p>
          <a:p>
            <a:r>
              <a:rPr lang="it-IT" sz="1600">
                <a:solidFill>
                  <a:srgbClr val="002060"/>
                </a:solidFill>
                <a:cs typeface="Segoe UI"/>
              </a:rPr>
              <a:t>Nella matrice di confusione si nota un leggero miglioramento dal taglio precedente.</a:t>
            </a:r>
          </a:p>
          <a:p>
            <a:r>
              <a:rPr lang="it-IT" sz="1600">
                <a:solidFill>
                  <a:srgbClr val="002060"/>
                </a:solidFill>
                <a:cs typeface="Segoe UI"/>
              </a:rPr>
              <a:t>Anche nelle metriche si osserva un incremento di performance.</a:t>
            </a:r>
          </a:p>
        </p:txBody>
      </p:sp>
    </p:spTree>
    <p:extLst>
      <p:ext uri="{BB962C8B-B14F-4D97-AF65-F5344CB8AC3E}">
        <p14:creationId xmlns:p14="http://schemas.microsoft.com/office/powerpoint/2010/main" val="8818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6B268-E9A5-4711-B928-A2FAEC7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359" y="365125"/>
            <a:ext cx="10515600" cy="1325563"/>
          </a:xfrm>
        </p:spPr>
        <p:txBody>
          <a:bodyPr/>
          <a:lstStyle/>
          <a:p>
            <a:r>
              <a:rPr lang="en-US" sz="3200" b="1" err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Risultati</a:t>
            </a:r>
            <a:br>
              <a:rPr lang="en-US" b="1">
                <a:ea typeface="+mj-lt"/>
                <a:cs typeface="+mj-lt"/>
              </a:rPr>
            </a:br>
            <a:r>
              <a:rPr lang="en-US" sz="2000" err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Taglio</a:t>
            </a:r>
            <a:r>
              <a:rPr lang="en-US" sz="2000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 0.135</a:t>
            </a:r>
            <a:endParaRPr lang="it-IT">
              <a:latin typeface="Segoe UI"/>
              <a:ea typeface="+mn-ea"/>
              <a:cs typeface="Segoe UI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ADDC401-3955-4CD4-8486-693AE9A11099}"/>
              </a:ext>
            </a:extLst>
          </p:cNvPr>
          <p:cNvCxnSpPr/>
          <p:nvPr/>
        </p:nvCxnSpPr>
        <p:spPr>
          <a:xfrm flipV="1">
            <a:off x="542555" y="1682029"/>
            <a:ext cx="4346863" cy="865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6">
            <a:extLst>
              <a:ext uri="{FF2B5EF4-FFF2-40B4-BE49-F238E27FC236}">
                <a16:creationId xmlns:a16="http://schemas.microsoft.com/office/drawing/2014/main" id="{D4778551-9BB1-57CC-E51D-D8289916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422" y="331108"/>
            <a:ext cx="5895108" cy="6481534"/>
          </a:xfrm>
          <a:prstGeom prst="rect">
            <a:avLst/>
          </a:prstGeom>
        </p:spPr>
      </p:pic>
      <p:pic>
        <p:nvPicPr>
          <p:cNvPr id="6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361B2E4-E030-DFF3-548B-8EA08DF9B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91" y="3964623"/>
            <a:ext cx="4257122" cy="24226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C817D61-FF2E-833A-A60A-00367FCDD8D7}"/>
              </a:ext>
            </a:extLst>
          </p:cNvPr>
          <p:cNvSpPr txBox="1"/>
          <p:nvPr/>
        </p:nvSpPr>
        <p:spPr>
          <a:xfrm>
            <a:off x="484785" y="1842384"/>
            <a:ext cx="4690135" cy="1177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cs typeface="Segoe UI"/>
              </a:rPr>
              <a:t>Grazie ai report è stato possibile generare la matrice di confusione  a destra e le metriche del modello riportate sotto.</a:t>
            </a:r>
          </a:p>
          <a:p>
            <a:endParaRPr lang="it-IT" sz="1600">
              <a:solidFill>
                <a:srgbClr val="002060"/>
              </a:solidFill>
              <a:cs typeface="Segoe UI"/>
            </a:endParaRPr>
          </a:p>
          <a:p>
            <a:r>
              <a:rPr lang="it-IT" sz="1600">
                <a:solidFill>
                  <a:srgbClr val="002060"/>
                </a:solidFill>
                <a:cs typeface="Segoe UI"/>
              </a:rPr>
              <a:t>Nella matrice di confusione si nota un leggero miglioramento dal taglio precedente.</a:t>
            </a:r>
          </a:p>
          <a:p>
            <a:r>
              <a:rPr lang="it-IT" sz="1600">
                <a:solidFill>
                  <a:srgbClr val="002060"/>
                </a:solidFill>
                <a:cs typeface="Segoe UI"/>
              </a:rPr>
              <a:t>Anche nelle metriche si osserva un incremento di performance.</a:t>
            </a:r>
          </a:p>
        </p:txBody>
      </p:sp>
    </p:spTree>
    <p:extLst>
      <p:ext uri="{BB962C8B-B14F-4D97-AF65-F5344CB8AC3E}">
        <p14:creationId xmlns:p14="http://schemas.microsoft.com/office/powerpoint/2010/main" val="3288450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6B268-E9A5-4711-B928-A2FAEC7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55" y="365125"/>
            <a:ext cx="10515600" cy="1325563"/>
          </a:xfrm>
        </p:spPr>
        <p:txBody>
          <a:bodyPr/>
          <a:lstStyle/>
          <a:p>
            <a:r>
              <a:rPr lang="it-IT" sz="3200" b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Confronto dei risultati per architettura</a:t>
            </a:r>
            <a:endParaRPr lang="it-IT">
              <a:latin typeface="Segoe UI"/>
              <a:ea typeface="+mn-ea"/>
              <a:cs typeface="Segoe U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01B120-EED5-4F58-9813-3301B862B4BB}"/>
              </a:ext>
            </a:extLst>
          </p:cNvPr>
          <p:cNvSpPr txBox="1"/>
          <p:nvPr/>
        </p:nvSpPr>
        <p:spPr>
          <a:xfrm>
            <a:off x="542555" y="2781631"/>
            <a:ext cx="5759983" cy="1177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Per ogni taglio si possono confrontare le metriche ottenute.</a:t>
            </a:r>
            <a:b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</a:br>
            <a:b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</a:br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Da qui è possibile osservare come per i tagli più grandi (0.068 e 0.135) si ottengono risultati migliori con l’architettura Stacked.</a:t>
            </a:r>
            <a:b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</a:br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Invece, per le altre percentuali di train, si ottengono valori leggermente differenti.</a:t>
            </a:r>
          </a:p>
          <a:p>
            <a:endParaRPr lang="it-IT" sz="1600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ADDC401-3955-4CD4-8486-693AE9A11099}"/>
              </a:ext>
            </a:extLst>
          </p:cNvPr>
          <p:cNvCxnSpPr>
            <a:cxnSpLocks/>
          </p:cNvCxnSpPr>
          <p:nvPr/>
        </p:nvCxnSpPr>
        <p:spPr>
          <a:xfrm>
            <a:off x="542555" y="1389899"/>
            <a:ext cx="1077771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D8A7FAE9-D865-6BAF-15FD-528A8F36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558" y="2846879"/>
            <a:ext cx="4658309" cy="127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69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16B268-E9A5-4711-B928-A2FAEC72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55" y="365125"/>
            <a:ext cx="10515600" cy="1325563"/>
          </a:xfrm>
        </p:spPr>
        <p:txBody>
          <a:bodyPr/>
          <a:lstStyle/>
          <a:p>
            <a:r>
              <a:rPr lang="it-IT" sz="3200" b="1">
                <a:solidFill>
                  <a:srgbClr val="002060"/>
                </a:solidFill>
                <a:latin typeface="Segoe UI"/>
                <a:ea typeface="+mn-ea"/>
                <a:cs typeface="Segoe UI"/>
              </a:rPr>
              <a:t>Conclusioni</a:t>
            </a:r>
            <a:endParaRPr lang="it-IT">
              <a:ea typeface="+mn-ea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701B120-EED5-4F58-9813-3301B862B4BB}"/>
              </a:ext>
            </a:extLst>
          </p:cNvPr>
          <p:cNvSpPr txBox="1"/>
          <p:nvPr/>
        </p:nvSpPr>
        <p:spPr>
          <a:xfrm>
            <a:off x="419596" y="1695816"/>
            <a:ext cx="10322715" cy="2654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E' stato possibile addestrare e testare l’architettura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Stacked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 al fine di effettuare una classificazione multi-classe per i vari</a:t>
            </a:r>
            <a:br>
              <a:rPr lang="it-IT" sz="1600">
                <a:solidFill>
                  <a:srgbClr val="002060"/>
                </a:solidFill>
                <a:ea typeface="+mn-lt"/>
                <a:cs typeface="+mn-lt"/>
              </a:rPr>
            </a:b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nomi di dominio appartenenti al dataset UMUDGA.</a:t>
            </a:r>
          </a:p>
          <a:p>
            <a:endParaRPr lang="it-IT" sz="1600">
              <a:solidFill>
                <a:srgbClr val="002060"/>
              </a:solidFill>
              <a:cs typeface="Calibri"/>
            </a:endParaRPr>
          </a:p>
          <a:p>
            <a:endParaRPr lang="it-IT" sz="1600">
              <a:solidFill>
                <a:srgbClr val="002060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Utilizzando percentuali di training maggiori, l’architettura si comporta meglio. Nei casi in cui si hanno a disposizione più nomi di dominio, si riescono ad ottenere risultati migliori.</a:t>
            </a:r>
            <a:endParaRPr lang="it-IT">
              <a:solidFill>
                <a:srgbClr val="002060"/>
              </a:solidFill>
              <a:ea typeface="+mn-lt"/>
              <a:cs typeface="+mn-lt"/>
            </a:endParaRPr>
          </a:p>
          <a:p>
            <a:endParaRPr lang="it-IT" sz="1600">
              <a:solidFill>
                <a:srgbClr val="002060"/>
              </a:solidFill>
              <a:cs typeface="Calibri"/>
            </a:endParaRPr>
          </a:p>
          <a:p>
            <a:endParaRPr lang="it-IT" sz="1600">
              <a:solidFill>
                <a:srgbClr val="002060"/>
              </a:solidFill>
              <a:cs typeface="Calibri"/>
            </a:endParaRPr>
          </a:p>
          <a:p>
            <a:r>
              <a:rPr lang="it-IT" sz="1600">
                <a:solidFill>
                  <a:srgbClr val="002060"/>
                </a:solidFill>
                <a:cs typeface="Calibri"/>
              </a:rPr>
              <a:t>Dalle matrici di confusione, possiamo vedere come le classi </a:t>
            </a:r>
            <a:r>
              <a:rPr lang="it-IT" sz="1600" err="1">
                <a:solidFill>
                  <a:srgbClr val="002060"/>
                </a:solidFill>
                <a:cs typeface="Calibri"/>
              </a:rPr>
              <a:t>A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uleron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, Fobber_V2 e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Pykspa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 (normale e con 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noise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)</a:t>
            </a:r>
            <a:r>
              <a:rPr lang="it-IT" sz="1600">
                <a:solidFill>
                  <a:srgbClr val="002060"/>
                </a:solidFill>
                <a:cs typeface="Calibri"/>
              </a:rPr>
              <a:t> non vengono classificate bene. Infatti, su ogni taglio è possibile vedere come il valore di queste classi rimane invariato.</a:t>
            </a:r>
          </a:p>
          <a:p>
            <a:endParaRPr lang="it-IT" sz="1600">
              <a:solidFill>
                <a:srgbClr val="002060"/>
              </a:solidFill>
              <a:cs typeface="Calibri"/>
            </a:endParaRPr>
          </a:p>
          <a:p>
            <a:endParaRPr lang="it-IT" sz="1600">
              <a:solidFill>
                <a:srgbClr val="002060"/>
              </a:solidFill>
              <a:cs typeface="Calibri"/>
            </a:endParaRPr>
          </a:p>
          <a:p>
            <a:r>
              <a:rPr lang="it-IT" sz="1600">
                <a:solidFill>
                  <a:srgbClr val="002060"/>
                </a:solidFill>
                <a:cs typeface="Calibri"/>
              </a:rPr>
              <a:t>Dai risultati ottenuti possiamo concludere che sfruttando l’intelligenza artificiale si possono rilevare i domini generati dall’algoritmo DGA e che quindi questo processo potrebbe essere integrato in un meccanismo di malware </a:t>
            </a:r>
            <a:r>
              <a:rPr lang="it-IT" sz="1600" err="1">
                <a:solidFill>
                  <a:srgbClr val="002060"/>
                </a:solidFill>
                <a:cs typeface="Calibri"/>
              </a:rPr>
              <a:t>detection</a:t>
            </a:r>
            <a:r>
              <a:rPr lang="it-IT" sz="1600">
                <a:solidFill>
                  <a:srgbClr val="002060"/>
                </a:solidFill>
                <a:cs typeface="Calibri"/>
              </a:rPr>
              <a:t>.</a:t>
            </a:r>
            <a:endParaRPr lang="it-IT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ADDC401-3955-4CD4-8486-693AE9A11099}"/>
              </a:ext>
            </a:extLst>
          </p:cNvPr>
          <p:cNvCxnSpPr>
            <a:cxnSpLocks/>
          </p:cNvCxnSpPr>
          <p:nvPr/>
        </p:nvCxnSpPr>
        <p:spPr>
          <a:xfrm>
            <a:off x="542555" y="1389899"/>
            <a:ext cx="10777717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85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 di testo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762347" y="2677714"/>
            <a:ext cx="4744135" cy="12464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5400" b="1">
                <a:solidFill>
                  <a:srgbClr val="002060"/>
                </a:solidFill>
                <a:latin typeface="Segoe UI"/>
                <a:cs typeface="Segoe UI"/>
              </a:rPr>
              <a:t>Grazie per </a:t>
            </a:r>
            <a:r>
              <a:rPr lang="en-US" sz="5400" b="1" err="1">
                <a:solidFill>
                  <a:srgbClr val="002060"/>
                </a:solidFill>
                <a:latin typeface="Segoe UI"/>
                <a:cs typeface="Segoe UI"/>
              </a:rPr>
              <a:t>l'attenzione</a:t>
            </a:r>
            <a:endParaRPr lang="en-US" sz="5400" b="1" err="1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3" name="Gruppo 22" descr="Questa immagine è una forma astratta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4855953" y="-2833465"/>
            <a:ext cx="8948964" cy="12105059"/>
            <a:chOff x="4855953" y="-2833465"/>
            <a:chExt cx="8948964" cy="12105059"/>
          </a:xfrm>
        </p:grpSpPr>
        <p:sp>
          <p:nvSpPr>
            <p:cNvPr id="20" name="Figura a mano libera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/>
            </a:p>
          </p:txBody>
        </p:sp>
        <p:sp>
          <p:nvSpPr>
            <p:cNvPr id="21" name="Figura a mano libera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/>
            </a:p>
          </p:txBody>
        </p:sp>
        <p:sp>
          <p:nvSpPr>
            <p:cNvPr id="22" name="Figura a mano libera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it-IT"/>
            </a:p>
          </p:txBody>
        </p:sp>
      </p:grpSp>
      <p:sp>
        <p:nvSpPr>
          <p:cNvPr id="25" name="Titolo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/>
              <a:t>Risorse umane diapositiva 10</a:t>
            </a:r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83821" y="738390"/>
            <a:ext cx="484570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it-IT" sz="3200" b="1">
                <a:solidFill>
                  <a:srgbClr val="002060"/>
                </a:solidFill>
                <a:latin typeface="Segoe UI"/>
                <a:cs typeface="Segoe UI"/>
              </a:rPr>
              <a:t>Indice</a:t>
            </a:r>
            <a:endParaRPr lang="it-IT" sz="3200" b="1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/>
              <a:t>Risorse umane diapositiva 2</a:t>
            </a:r>
          </a:p>
        </p:txBody>
      </p:sp>
      <p:sp>
        <p:nvSpPr>
          <p:cNvPr id="37" name="Casella di testo 4">
            <a:extLst>
              <a:ext uri="{FF2B5EF4-FFF2-40B4-BE49-F238E27FC236}">
                <a16:creationId xmlns:a16="http://schemas.microsoft.com/office/drawing/2014/main" id="{358F5196-5D8D-43D5-9AC6-6323BFE5ED95}"/>
              </a:ext>
            </a:extLst>
          </p:cNvPr>
          <p:cNvSpPr txBox="1"/>
          <p:nvPr/>
        </p:nvSpPr>
        <p:spPr>
          <a:xfrm>
            <a:off x="1183821" y="1853175"/>
            <a:ext cx="5369219" cy="31162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285750" indent="-285750">
              <a:buFont typeface="Arial"/>
              <a:buChar char="•"/>
            </a:pPr>
            <a:r>
              <a:rPr lang="it-IT" sz="1800" i="0">
                <a:latin typeface="+mn-lt"/>
                <a:cs typeface="Segoe UI"/>
              </a:rPr>
              <a:t>Introduzione </a:t>
            </a:r>
            <a:endParaRPr lang="it-IT" sz="1800" i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800" i="0">
                <a:latin typeface="+mn-lt"/>
                <a:cs typeface="Segoe UI"/>
              </a:rPr>
              <a:t>Estrazione DNS e divisione in n-</a:t>
            </a:r>
            <a:r>
              <a:rPr lang="it-IT" sz="1800" i="0" err="1">
                <a:latin typeface="+mn-lt"/>
                <a:cs typeface="Segoe UI"/>
              </a:rPr>
              <a:t>grams</a:t>
            </a:r>
            <a:endParaRPr lang="it-IT" sz="1800" i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800" i="0">
                <a:latin typeface="Calibri"/>
                <a:cs typeface="Segoe UI"/>
              </a:rPr>
              <a:t>Addestramento </a:t>
            </a:r>
            <a:r>
              <a:rPr lang="it-IT" sz="1800" i="0" err="1">
                <a:latin typeface="Calibri"/>
                <a:cs typeface="Segoe UI"/>
              </a:rPr>
              <a:t>fastText</a:t>
            </a:r>
            <a:endParaRPr lang="it-IT" sz="1800" i="0">
              <a:latin typeface="Calibri"/>
              <a:cs typeface="Segoe UI"/>
            </a:endParaRPr>
          </a:p>
          <a:p>
            <a:pPr marL="285750" indent="-285750" rtl="0">
              <a:buFont typeface="Arial"/>
              <a:buChar char="•"/>
            </a:pPr>
            <a:r>
              <a:rPr lang="it-IT" sz="1800" i="0">
                <a:latin typeface="+mn-lt"/>
                <a:cs typeface="Segoe UI"/>
              </a:rPr>
              <a:t>Training</a:t>
            </a:r>
            <a:endParaRPr lang="it-IT" sz="1800" i="0">
              <a:latin typeface="+mn-lt"/>
            </a:endParaRPr>
          </a:p>
          <a:p>
            <a:pPr marL="742950" lvl="1" indent="-285750">
              <a:buFont typeface="Arial"/>
              <a:buChar char="•"/>
            </a:pPr>
            <a:r>
              <a:rPr lang="it-IT">
                <a:solidFill>
                  <a:srgbClr val="002060"/>
                </a:solidFill>
              </a:rPr>
              <a:t>Dataset UMUDGA</a:t>
            </a:r>
            <a:endParaRPr lang="it-IT"/>
          </a:p>
          <a:p>
            <a:pPr marL="742950" lvl="1" indent="-285750">
              <a:buFont typeface="Arial"/>
              <a:buChar char="•"/>
            </a:pPr>
            <a:r>
              <a:rPr lang="it-IT">
                <a:solidFill>
                  <a:srgbClr val="002060"/>
                </a:solidFill>
              </a:rPr>
              <a:t>Architettura </a:t>
            </a:r>
            <a:r>
              <a:rPr lang="it-IT" err="1">
                <a:solidFill>
                  <a:srgbClr val="002060"/>
                </a:solidFill>
              </a:rPr>
              <a:t>stacked</a:t>
            </a:r>
            <a:endParaRPr lang="it-IT">
              <a:solidFill>
                <a:srgbClr val="002060"/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1800" i="0">
                <a:latin typeface="Calibri"/>
                <a:cs typeface="Segoe UI"/>
              </a:rPr>
              <a:t>Risultati</a:t>
            </a:r>
            <a:endParaRPr lang="it-IT"/>
          </a:p>
          <a:p>
            <a:pPr marL="742950" lvl="1" indent="-285750">
              <a:buFont typeface="Arial"/>
              <a:buChar char="•"/>
            </a:pPr>
            <a:r>
              <a:rPr lang="it-IT">
                <a:solidFill>
                  <a:srgbClr val="002060"/>
                </a:solidFill>
              </a:rPr>
              <a:t>Taglio 0.017</a:t>
            </a:r>
            <a:endParaRPr lang="it-IT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it-IT">
                <a:solidFill>
                  <a:srgbClr val="002060"/>
                </a:solidFill>
                <a:cs typeface="Calibri"/>
              </a:rPr>
              <a:t>Taglio 0.034</a:t>
            </a:r>
          </a:p>
          <a:p>
            <a:pPr marL="742950" lvl="1" indent="-285750">
              <a:buFont typeface="Arial"/>
              <a:buChar char="•"/>
            </a:pPr>
            <a:r>
              <a:rPr lang="it-IT">
                <a:solidFill>
                  <a:srgbClr val="002060"/>
                </a:solidFill>
              </a:rPr>
              <a:t>Taglio 0.068</a:t>
            </a:r>
            <a:endParaRPr lang="it-IT">
              <a:solidFill>
                <a:srgbClr val="002060"/>
              </a:solidFill>
              <a:cs typeface="Calibri" panose="020F0502020204030204"/>
            </a:endParaRPr>
          </a:p>
          <a:p>
            <a:pPr marL="742950" lvl="1" indent="-285750">
              <a:buFont typeface="Arial"/>
              <a:buChar char="•"/>
            </a:pPr>
            <a:r>
              <a:rPr lang="it-IT">
                <a:solidFill>
                  <a:srgbClr val="002060"/>
                </a:solidFill>
              </a:rPr>
              <a:t>Taglio 0.135</a:t>
            </a:r>
            <a:endParaRPr lang="it-IT">
              <a:solidFill>
                <a:srgbClr val="002060"/>
              </a:solidFill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it-IT">
                <a:solidFill>
                  <a:srgbClr val="002060"/>
                </a:solidFill>
                <a:cs typeface="Calibri"/>
              </a:rPr>
              <a:t>Confronto risultati</a:t>
            </a:r>
            <a:endParaRPr lang="it-IT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1800" i="0">
                <a:latin typeface="+mn-lt"/>
                <a:cs typeface="Segoe UI"/>
              </a:rPr>
              <a:t>Conclusioni</a:t>
            </a:r>
            <a:endParaRPr lang="it-IT" sz="1800" i="0">
              <a:latin typeface="+mn-lt"/>
            </a:endParaRPr>
          </a:p>
          <a:p>
            <a:pPr marL="285750" indent="-285750">
              <a:buFontTx/>
              <a:buChar char="-"/>
            </a:pPr>
            <a:endParaRPr lang="it-IT" sz="1800" i="0">
              <a:latin typeface="+mn-lt"/>
            </a:endParaRPr>
          </a:p>
          <a:p>
            <a:pPr lvl="1"/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CB2DB593-680C-8F15-0E45-4B8F0DFD108D}"/>
              </a:ext>
            </a:extLst>
          </p:cNvPr>
          <p:cNvCxnSpPr/>
          <p:nvPr/>
        </p:nvCxnSpPr>
        <p:spPr>
          <a:xfrm flipV="1">
            <a:off x="1100921" y="1375017"/>
            <a:ext cx="10250083" cy="38739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655616" y="801869"/>
            <a:ext cx="4845708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rtl="0"/>
            <a:r>
              <a:rPr lang="it-IT" sz="3200" b="1">
                <a:solidFill>
                  <a:srgbClr val="002060"/>
                </a:solidFill>
                <a:latin typeface="Segoe UI"/>
                <a:cs typeface="Segoe UI"/>
              </a:rPr>
              <a:t>Introduzione</a:t>
            </a:r>
            <a:endParaRPr lang="it-IT" sz="3200" b="1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/>
              <a:t>Risorse umane diapositiva 2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A09F067-8CE2-4EDB-B67C-50F1ACF5A56B}"/>
              </a:ext>
            </a:extLst>
          </p:cNvPr>
          <p:cNvSpPr txBox="1"/>
          <p:nvPr/>
        </p:nvSpPr>
        <p:spPr>
          <a:xfrm>
            <a:off x="565501" y="1753313"/>
            <a:ext cx="4267199" cy="24699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2060"/>
                </a:solidFill>
                <a:latin typeface="Calibri"/>
                <a:cs typeface="Segoe UI"/>
              </a:rPr>
              <a:t>I</a:t>
            </a:r>
            <a:r>
              <a:rPr lang="it-IT" sz="1600">
                <a:solidFill>
                  <a:srgbClr val="002060"/>
                </a:solidFill>
                <a:latin typeface="Calibri"/>
                <a:cs typeface="Segoe UI"/>
              </a:rPr>
              <a:t>n questo progetto viene posta l'attenzione sui malware che permettono di creare le "Botnet", ovvero le reti di macchine infette che vengono controllate da un hacker attraverso un server di comando e controllo.</a:t>
            </a:r>
            <a:br>
              <a:rPr lang="it-IT" sz="1600">
                <a:latin typeface="Calibri"/>
                <a:cs typeface="Segoe UI"/>
              </a:rPr>
            </a:br>
            <a:endParaRPr lang="it-IT" sz="1600">
              <a:solidFill>
                <a:srgbClr val="002060"/>
              </a:solidFill>
              <a:latin typeface="Calibri"/>
              <a:cs typeface="Segoe UI"/>
            </a:endParaRPr>
          </a:p>
          <a:p>
            <a:r>
              <a:rPr lang="it-IT" sz="1600">
                <a:solidFill>
                  <a:srgbClr val="002060"/>
                </a:solidFill>
                <a:latin typeface="Calibri"/>
                <a:cs typeface="Segoe UI"/>
              </a:rPr>
              <a:t>Individuare queste reti non è semplice, perché gli hacker cercano di nascondersi modificando il nome di dominio dopo un certo intervallo di tempo attraverso un DGA (Domain name Generation Algorithm).</a:t>
            </a:r>
          </a:p>
          <a:p>
            <a:endParaRPr lang="it-IT" sz="1600">
              <a:solidFill>
                <a:srgbClr val="002060"/>
              </a:solidFill>
              <a:latin typeface="Calibri"/>
              <a:cs typeface="Segoe UI"/>
            </a:endParaRPr>
          </a:p>
          <a:p>
            <a:r>
              <a:rPr lang="it-IT" sz="1600">
                <a:solidFill>
                  <a:srgbClr val="002060"/>
                </a:solidFill>
                <a:latin typeface="Calibri"/>
                <a:cs typeface="Segoe UI"/>
              </a:rPr>
              <a:t>Si tratta di una tecnica per aggiornare periodicamente i domini utilizzati in modo pseudocasuale, in modo da ostacolare i tentativi di individuazione.</a:t>
            </a:r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2C00CE77-2B0D-4B75-8D99-49EDC20BE69E}"/>
              </a:ext>
            </a:extLst>
          </p:cNvPr>
          <p:cNvCxnSpPr/>
          <p:nvPr/>
        </p:nvCxnSpPr>
        <p:spPr>
          <a:xfrm>
            <a:off x="659763" y="1421822"/>
            <a:ext cx="10691240" cy="136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7">
            <a:extLst>
              <a:ext uri="{FF2B5EF4-FFF2-40B4-BE49-F238E27FC236}">
                <a16:creationId xmlns:a16="http://schemas.microsoft.com/office/drawing/2014/main" id="{E1BEBE5A-47C0-12CA-8E79-64B83A193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036" y="1691685"/>
            <a:ext cx="5860472" cy="42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9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660038" y="763747"/>
            <a:ext cx="8585523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t-IT" sz="3200" b="1">
                <a:solidFill>
                  <a:srgbClr val="002060"/>
                </a:solidFill>
                <a:latin typeface="Segoe UI"/>
                <a:cs typeface="Segoe UI"/>
              </a:rPr>
              <a:t>Estrazione DNS e divisione in n-</a:t>
            </a:r>
            <a:r>
              <a:rPr lang="it-IT" sz="3200" b="1" err="1">
                <a:solidFill>
                  <a:srgbClr val="002060"/>
                </a:solidFill>
                <a:latin typeface="Segoe UI"/>
                <a:cs typeface="Segoe UI"/>
              </a:rPr>
              <a:t>grams</a:t>
            </a:r>
            <a:endParaRPr lang="it-IT">
              <a:cs typeface="Calibri"/>
            </a:endParaRPr>
          </a:p>
        </p:txBody>
      </p: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/>
              <a:t>Risorse umane diapositiva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A45944-2472-4F0C-B2BF-22A79D02640F}"/>
              </a:ext>
            </a:extLst>
          </p:cNvPr>
          <p:cNvSpPr txBox="1"/>
          <p:nvPr/>
        </p:nvSpPr>
        <p:spPr>
          <a:xfrm>
            <a:off x="521768" y="1717354"/>
            <a:ext cx="5759515" cy="28392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L’estrazione dei vari log è stata effettuata tramite uno script python il quale prende in input l’anno di cui si vogliono estrarre i log e l’indirizzo IP (con relativa porta e password) del server e va ad estrarre per ogni mese dei giorni in maniera casuale</a:t>
            </a:r>
            <a:r>
              <a:rPr lang="en-US" sz="1600">
                <a:solidFill>
                  <a:srgbClr val="002060"/>
                </a:solidFill>
                <a:ea typeface="+mn-lt"/>
                <a:cs typeface="+mn-lt"/>
              </a:rPr>
              <a:t>. 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Log scaricati dalla rete GARR</a:t>
            </a:r>
            <a:endParaRPr lang="it-IT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Estrazione di 10 log al mese </a:t>
            </a:r>
            <a:endParaRPr lang="it-IT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Periodo che va da aprile a luglio 2020 e da marzo ad ottobre 2021 </a:t>
            </a:r>
            <a:endParaRPr lang="it-IT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Totale di 120 log</a:t>
            </a:r>
          </a:p>
          <a:p>
            <a:endParaRPr lang="en-US" sz="1600">
              <a:solidFill>
                <a:srgbClr val="002060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Una volta terminata la fase di estrazione, viene eseguita la fase di ETL. In particolare, per ogni file di log sono stati: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Estratti i DNS con un numero di caratteri &gt; a 100 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Estratti i DNS non rappresentati da indirizzi IP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Eliminati i possibili duplicati 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Presi solo il 20% dei record per un totale di 4198921 DNS estratti.</a:t>
            </a:r>
          </a:p>
          <a:p>
            <a:pPr marL="285750" indent="-285750">
              <a:buFont typeface="Arial"/>
              <a:buChar char="•"/>
            </a:pPr>
            <a:endParaRPr lang="en-US" sz="1600">
              <a:ea typeface="+mn-lt"/>
              <a:cs typeface="+mn-lt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1C9A02B-3A11-49E6-B3D5-4130D5CD2B19}"/>
              </a:ext>
            </a:extLst>
          </p:cNvPr>
          <p:cNvCxnSpPr/>
          <p:nvPr/>
        </p:nvCxnSpPr>
        <p:spPr>
          <a:xfrm>
            <a:off x="599208" y="1430481"/>
            <a:ext cx="10752312" cy="2871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6">
            <a:extLst>
              <a:ext uri="{FF2B5EF4-FFF2-40B4-BE49-F238E27FC236}">
                <a16:creationId xmlns:a16="http://schemas.microsoft.com/office/drawing/2014/main" id="{0909A2A8-5965-1E27-C550-3B28C602F8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46" r="13277" b="41780"/>
          <a:stretch/>
        </p:blipFill>
        <p:spPr>
          <a:xfrm>
            <a:off x="6511160" y="1508761"/>
            <a:ext cx="5398554" cy="2220684"/>
          </a:xfrm>
          <a:prstGeom prst="rect">
            <a:avLst/>
          </a:prstGeom>
        </p:spPr>
      </p:pic>
      <p:pic>
        <p:nvPicPr>
          <p:cNvPr id="7" name="Immagine 7">
            <a:extLst>
              <a:ext uri="{FF2B5EF4-FFF2-40B4-BE49-F238E27FC236}">
                <a16:creationId xmlns:a16="http://schemas.microsoft.com/office/drawing/2014/main" id="{326E598A-6C63-5E00-B0B1-24F273B1F7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" r="16155" b="20822"/>
          <a:stretch/>
        </p:blipFill>
        <p:spPr>
          <a:xfrm>
            <a:off x="6845877" y="3630168"/>
            <a:ext cx="4245795" cy="294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09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660038" y="763747"/>
            <a:ext cx="8585523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t-IT" sz="3200" b="1">
                <a:solidFill>
                  <a:srgbClr val="002060"/>
                </a:solidFill>
                <a:latin typeface="Segoe UI"/>
                <a:cs typeface="Segoe UI"/>
              </a:rPr>
              <a:t>Estrazione DNS e divisione in n-grams</a:t>
            </a:r>
            <a:endParaRPr lang="it-IT">
              <a:cs typeface="Calibri"/>
            </a:endParaRPr>
          </a:p>
        </p:txBody>
      </p: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/>
              <a:t>Risorse umane diapositiva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FA45944-2472-4F0C-B2BF-22A79D02640F}"/>
              </a:ext>
            </a:extLst>
          </p:cNvPr>
          <p:cNvSpPr txBox="1"/>
          <p:nvPr/>
        </p:nvSpPr>
        <p:spPr>
          <a:xfrm>
            <a:off x="599208" y="2183698"/>
            <a:ext cx="5759515" cy="9925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Una volta completata la fase di ETL, è stato implementato uno script per la creazione degli 1-grams, 2-grams e 3-grams, ovvero ciascun nome di dominio estratto viene suddiviso in sotto unità costituite rispettivamente da una, due e tre lettere. Sono state realizzate tre funzioni diverse le quali salvano le divisioni in tre file distinti.</a:t>
            </a:r>
            <a:endParaRPr lang="it-IT">
              <a:solidFill>
                <a:srgbClr val="002060"/>
              </a:solidFill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sz="1600">
              <a:ea typeface="+mn-lt"/>
              <a:cs typeface="+mn-lt"/>
            </a:endParaRP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31C9A02B-3A11-49E6-B3D5-4130D5CD2B19}"/>
              </a:ext>
            </a:extLst>
          </p:cNvPr>
          <p:cNvCxnSpPr/>
          <p:nvPr/>
        </p:nvCxnSpPr>
        <p:spPr>
          <a:xfrm flipV="1">
            <a:off x="624888" y="1429115"/>
            <a:ext cx="10120198" cy="1367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7">
            <a:extLst>
              <a:ext uri="{FF2B5EF4-FFF2-40B4-BE49-F238E27FC236}">
                <a16:creationId xmlns:a16="http://schemas.microsoft.com/office/drawing/2014/main" id="{1986C922-0013-B58F-830A-EA39863716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704" r="18610" b="29790"/>
          <a:stretch/>
        </p:blipFill>
        <p:spPr>
          <a:xfrm>
            <a:off x="6603422" y="2673493"/>
            <a:ext cx="5588232" cy="2920764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6101B51B-9464-80F7-7C20-0E2CFB7B1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83" y="3646357"/>
            <a:ext cx="4942609" cy="2838423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53A566-9F3C-F62C-4CE9-DB2820D8B42C}"/>
              </a:ext>
            </a:extLst>
          </p:cNvPr>
          <p:cNvSpPr txBox="1"/>
          <p:nvPr/>
        </p:nvSpPr>
        <p:spPr>
          <a:xfrm>
            <a:off x="329046" y="6373091"/>
            <a:ext cx="322897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>
                <a:solidFill>
                  <a:srgbClr val="002060"/>
                </a:solidFill>
                <a:cs typeface="Calibri" panose="020F0502020204030204"/>
              </a:rPr>
              <a:t>Fig. Esempio di divisione in n-</a:t>
            </a:r>
            <a:r>
              <a:rPr lang="it-IT" sz="1400" err="1">
                <a:solidFill>
                  <a:srgbClr val="002060"/>
                </a:solidFill>
                <a:cs typeface="Calibri" panose="020F0502020204030204"/>
              </a:rPr>
              <a:t>grams</a:t>
            </a:r>
            <a:endParaRPr lang="it-IT" sz="1400">
              <a:solidFill>
                <a:srgbClr val="002060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5061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500240" y="780423"/>
            <a:ext cx="10198554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t-IT" sz="3200" b="1">
                <a:solidFill>
                  <a:srgbClr val="002060"/>
                </a:solidFill>
                <a:latin typeface="Segoe UI"/>
                <a:cs typeface="Segoe UI"/>
              </a:rPr>
              <a:t>Addestramento </a:t>
            </a:r>
            <a:r>
              <a:rPr lang="it-IT" sz="3200" b="1" err="1">
                <a:solidFill>
                  <a:srgbClr val="002060"/>
                </a:solidFill>
                <a:latin typeface="Segoe UI"/>
                <a:cs typeface="Segoe UI"/>
              </a:rPr>
              <a:t>fastText</a:t>
            </a:r>
            <a:endParaRPr lang="it-IT" sz="3200" b="1">
              <a:solidFill>
                <a:srgbClr val="002060"/>
              </a:solidFill>
              <a:latin typeface="Segoe UI"/>
              <a:cs typeface="Segoe UI"/>
            </a:endParaRPr>
          </a:p>
        </p:txBody>
      </p: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/>
              <a:t>Risorse umane diapositiva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9DA708-63D7-44D1-91E4-FBDB86D21CBB}"/>
              </a:ext>
            </a:extLst>
          </p:cNvPr>
          <p:cNvSpPr txBox="1"/>
          <p:nvPr/>
        </p:nvSpPr>
        <p:spPr>
          <a:xfrm>
            <a:off x="430477" y="1948838"/>
            <a:ext cx="5169040" cy="30239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FastText è una libreria python per la classificazione dei testi mediante la rappresentazione di parole o frasi.</a:t>
            </a:r>
            <a:b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</a:br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Nel modello vengono apprese le rappresentazioni delle parole per vettori di n-grammi. Questo aiuta a comprendere i suffissi e prefissi delle parole, addestrando un modello per apprendere gli incorporamenti.</a:t>
            </a:r>
            <a:b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</a:br>
            <a:b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</a:br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Ci sono due modelli per le rappresentazioni delle parole: </a:t>
            </a:r>
          </a:p>
          <a:p>
            <a:endParaRPr lang="it-IT" sz="1600">
              <a:solidFill>
                <a:srgbClr val="002060"/>
              </a:solidFill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rgbClr val="002060"/>
                </a:solidFill>
                <a:cs typeface="Segoe UI" panose="020B0502040204020203" pitchFamily="34" charset="0"/>
              </a:rPr>
              <a:t>Skipgram:</a:t>
            </a:r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 Il Modello impara a prevedere la parola target grazie ad una parola vicinia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b="1">
                <a:solidFill>
                  <a:srgbClr val="002060"/>
                </a:solidFill>
                <a:cs typeface="Segoe UI" panose="020B0502040204020203" pitchFamily="34" charset="0"/>
              </a:rPr>
              <a:t>Cbow: </a:t>
            </a:r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Il Modello predice la parola d’interesse in base al suo contesto (insieme di parole contenute in una finestra di dimensione fissa)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b="1">
              <a:solidFill>
                <a:srgbClr val="002060"/>
              </a:solidFill>
              <a:cs typeface="Segoe UI" panose="020B0502040204020203" pitchFamily="34" charset="0"/>
            </a:endParaRPr>
          </a:p>
          <a:p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Per l’addestramento del modello del progetto viene utilizzato il modello </a:t>
            </a:r>
            <a:r>
              <a:rPr lang="it-IT" sz="1600" b="1">
                <a:solidFill>
                  <a:srgbClr val="002060"/>
                </a:solidFill>
                <a:cs typeface="Segoe UI" panose="020B0502040204020203" pitchFamily="34" charset="0"/>
              </a:rPr>
              <a:t>skipgram</a:t>
            </a:r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 </a:t>
            </a:r>
            <a:r>
              <a:rPr lang="it-IT" sz="1600" b="1">
                <a:solidFill>
                  <a:srgbClr val="002060"/>
                </a:solidFill>
                <a:cs typeface="Segoe UI" panose="020B0502040204020203" pitchFamily="34" charset="0"/>
              </a:rPr>
              <a:t>non supervisionato</a:t>
            </a:r>
            <a:r>
              <a:rPr lang="it-IT" sz="1600">
                <a:solidFill>
                  <a:srgbClr val="002060"/>
                </a:solidFill>
                <a:cs typeface="Segoe UI" panose="020B0502040204020203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>
              <a:solidFill>
                <a:srgbClr val="002060"/>
              </a:solidFill>
              <a:cs typeface="Segoe UI" panose="020B0502040204020203" pitchFamily="34" charset="0"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1201FCB-10AE-404C-B59B-380C546926CC}"/>
              </a:ext>
            </a:extLst>
          </p:cNvPr>
          <p:cNvCxnSpPr>
            <a:cxnSpLocks/>
          </p:cNvCxnSpPr>
          <p:nvPr/>
        </p:nvCxnSpPr>
        <p:spPr>
          <a:xfrm>
            <a:off x="500240" y="1632973"/>
            <a:ext cx="1109435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6">
            <a:extLst>
              <a:ext uri="{FF2B5EF4-FFF2-40B4-BE49-F238E27FC236}">
                <a16:creationId xmlns:a16="http://schemas.microsoft.com/office/drawing/2014/main" id="{5CC4FC7F-07C1-25B0-E541-68FDB993B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8615"/>
            <a:ext cx="5556514" cy="26349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802F85D-3B0D-8C8D-655E-E281B641D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8588" y="618156"/>
            <a:ext cx="2896004" cy="77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04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996723" y="593628"/>
            <a:ext cx="10198554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t-IT" sz="3200" b="1">
                <a:solidFill>
                  <a:srgbClr val="002060"/>
                </a:solidFill>
                <a:latin typeface="Segoe UI"/>
                <a:cs typeface="Segoe UI"/>
              </a:rPr>
              <a:t>Addestramento fastText</a:t>
            </a:r>
            <a:endParaRPr lang="it-IT" err="1"/>
          </a:p>
        </p:txBody>
      </p: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/>
              <a:t>Risorse umane diapositiva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65D18B-E78F-4427-84F6-CD6AEA59E6C4}"/>
              </a:ext>
            </a:extLst>
          </p:cNvPr>
          <p:cNvSpPr txBox="1"/>
          <p:nvPr/>
        </p:nvSpPr>
        <p:spPr>
          <a:xfrm>
            <a:off x="855974" y="3804111"/>
            <a:ext cx="4205436" cy="11772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Per l’addestramento è stato utilizzato Google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Colab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 in versione gratuita.</a:t>
            </a:r>
          </a:p>
          <a:p>
            <a:endParaRPr lang="it-IT" sz="1600">
              <a:solidFill>
                <a:srgbClr val="002060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Nell'immagine vengono riportati i tempi computazionali di addestramento non supervisionato dei tre modelli FastText dei dati estratti dai file GARR. 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FF8B3F0-CE4C-4841-BF3A-2515DC95A883}"/>
              </a:ext>
            </a:extLst>
          </p:cNvPr>
          <p:cNvCxnSpPr>
            <a:cxnSpLocks/>
          </p:cNvCxnSpPr>
          <p:nvPr/>
        </p:nvCxnSpPr>
        <p:spPr>
          <a:xfrm>
            <a:off x="835921" y="1275545"/>
            <a:ext cx="10760750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9360A1A-8328-7008-F71E-A7A11BE49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0"/>
          <a:stretch/>
        </p:blipFill>
        <p:spPr>
          <a:xfrm>
            <a:off x="6431973" y="2415340"/>
            <a:ext cx="4493791" cy="22052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F2C245-2B78-5438-1F2D-3AC85B65001D}"/>
              </a:ext>
            </a:extLst>
          </p:cNvPr>
          <p:cNvSpPr txBox="1"/>
          <p:nvPr/>
        </p:nvSpPr>
        <p:spPr>
          <a:xfrm>
            <a:off x="855974" y="2065267"/>
            <a:ext cx="4205436" cy="8079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A partire dai file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unigrammi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,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bigrammi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 e trigrammi sono stati addestrati 3 modelli di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fastText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. </a:t>
            </a:r>
          </a:p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Ottenuti i modelli sono stati convertiti dal formato bin al formato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vec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, il quale sarà poi utilizzato per la rete neurale.</a:t>
            </a:r>
            <a:endParaRPr lang="it-IT">
              <a:solidFill>
                <a:srgbClr val="00206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9411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545646" y="519315"/>
            <a:ext cx="10198554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>
                <a:solidFill>
                  <a:srgbClr val="002060"/>
                </a:solidFill>
                <a:latin typeface="Segoe UI"/>
                <a:cs typeface="Segoe UI"/>
              </a:rPr>
              <a:t>Dataset UMUDGA</a:t>
            </a:r>
            <a:endParaRPr lang="it-IT"/>
          </a:p>
        </p:txBody>
      </p: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/>
              <a:t>Risorse umane diapositiva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65D18B-E78F-4427-84F6-CD6AEA59E6C4}"/>
              </a:ext>
            </a:extLst>
          </p:cNvPr>
          <p:cNvSpPr txBox="1"/>
          <p:nvPr/>
        </p:nvSpPr>
        <p:spPr>
          <a:xfrm>
            <a:off x="490214" y="1416467"/>
            <a:ext cx="4205436" cy="283923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Il dataset è composto da 51 classi bilanciate di cui 50 rappresentano diverse tipologie di DGA</a:t>
            </a:r>
            <a:br>
              <a:rPr lang="it-IT" sz="1600">
                <a:solidFill>
                  <a:srgbClr val="002060"/>
                </a:solidFill>
                <a:ea typeface="+mn-lt"/>
                <a:cs typeface="+mn-lt"/>
              </a:rPr>
            </a:b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mentre la restante rappresenta nomi di dominio legittimi. Al fine di utilizzare il</a:t>
            </a:r>
            <a:br>
              <a:rPr lang="it-IT" sz="1600">
                <a:solidFill>
                  <a:srgbClr val="002060"/>
                </a:solidFill>
                <a:ea typeface="+mn-lt"/>
                <a:cs typeface="+mn-lt"/>
              </a:rPr>
            </a:b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dataset UMUDGA, l’addestramento dell’architettura è avvenuto mediante il file</a:t>
            </a:r>
            <a:br>
              <a:rPr lang="it-IT" sz="1600">
                <a:solidFill>
                  <a:srgbClr val="002060"/>
                </a:solidFill>
                <a:ea typeface="+mn-lt"/>
                <a:cs typeface="+mn-lt"/>
              </a:rPr>
            </a:b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"umudga_1k.csv" formato dai seguenti campi: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label binaria (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dga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 o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legit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)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label multiclasse (relativa ai singoli DGA)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nome di dominio senza punti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nome di dominio originario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1-grams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2-grams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3-grams</a:t>
            </a:r>
          </a:p>
          <a:p>
            <a:pPr marL="285750" indent="-285750">
              <a:buFont typeface="Arial"/>
              <a:buChar char="•"/>
            </a:pP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words ottenuti dal nome di dominio senza punti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FF8B3F0-CE4C-4841-BF3A-2515DC95A883}"/>
              </a:ext>
            </a:extLst>
          </p:cNvPr>
          <p:cNvCxnSpPr>
            <a:cxnSpLocks/>
          </p:cNvCxnSpPr>
          <p:nvPr/>
        </p:nvCxnSpPr>
        <p:spPr>
          <a:xfrm>
            <a:off x="495514" y="1108227"/>
            <a:ext cx="1123623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302114-6B84-354F-193A-96941D6A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488" y="1645920"/>
            <a:ext cx="6788520" cy="325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8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 di testo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545646" y="519315"/>
            <a:ext cx="10198554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it-IT" sz="3200" b="1">
                <a:solidFill>
                  <a:srgbClr val="002060"/>
                </a:solidFill>
                <a:latin typeface="Segoe UI"/>
                <a:cs typeface="Segoe UI"/>
              </a:rPr>
              <a:t>Architettura</a:t>
            </a:r>
            <a:r>
              <a:rPr lang="en-US" sz="3200" b="1">
                <a:solidFill>
                  <a:srgbClr val="002060"/>
                </a:solidFill>
                <a:latin typeface="Segoe UI"/>
                <a:cs typeface="Segoe UI"/>
              </a:rPr>
              <a:t> stacked</a:t>
            </a:r>
            <a:endParaRPr lang="it-IT"/>
          </a:p>
        </p:txBody>
      </p:sp>
      <p:sp>
        <p:nvSpPr>
          <p:cNvPr id="36" name="Titolo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r>
              <a:rPr lang="it-IT"/>
              <a:t>Risorse umane diapositiva 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65D18B-E78F-4427-84F6-CD6AEA59E6C4}"/>
              </a:ext>
            </a:extLst>
          </p:cNvPr>
          <p:cNvSpPr txBox="1"/>
          <p:nvPr/>
        </p:nvSpPr>
        <p:spPr>
          <a:xfrm>
            <a:off x="490214" y="1416467"/>
            <a:ext cx="4593850" cy="30469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Per il training si è utilizzata un’architettura di tipo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Stacked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 e quattro diverse percentuali di training. Tale architettura è composta da due fasi di allenamento, una interna e una esterna. </a:t>
            </a:r>
          </a:p>
          <a:p>
            <a:endParaRPr lang="it-IT" sz="1600">
              <a:solidFill>
                <a:srgbClr val="002060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Nella fase interna si addestrano i 5 modelli individuali che compongono l’architettura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stacking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.</a:t>
            </a:r>
          </a:p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Nella fase esterna si addestrano i modelli individuali sul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fold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 principale.</a:t>
            </a:r>
            <a:endParaRPr lang="it-IT"/>
          </a:p>
          <a:p>
            <a:endParaRPr lang="it-IT" sz="1600">
              <a:solidFill>
                <a:srgbClr val="002060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Vengono utilizzati 5 modelli: i 3 modelli ottenuti con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FastText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, un modello random-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multiclasse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 e un modello </a:t>
            </a:r>
            <a:r>
              <a:rPr lang="it-IT" sz="1600" err="1">
                <a:solidFill>
                  <a:srgbClr val="002060"/>
                </a:solidFill>
                <a:ea typeface="+mn-lt"/>
                <a:cs typeface="+mn-lt"/>
              </a:rPr>
              <a:t>ELMo-multiclasse</a:t>
            </a: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.</a:t>
            </a:r>
            <a:br>
              <a:rPr lang="it-IT" sz="1600">
                <a:ea typeface="+mn-lt"/>
                <a:cs typeface="+mn-lt"/>
              </a:rPr>
            </a:br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Le predizioni ottenute da questi modelli vengono poi utilizzate dal modello di regressione logistica, determinando così l’output finale.</a:t>
            </a:r>
          </a:p>
          <a:p>
            <a:endParaRPr lang="it-IT" sz="1600">
              <a:solidFill>
                <a:srgbClr val="002060"/>
              </a:solidFill>
              <a:ea typeface="+mn-lt"/>
              <a:cs typeface="+mn-lt"/>
            </a:endParaRPr>
          </a:p>
          <a:p>
            <a:r>
              <a:rPr lang="it-IT" sz="1600">
                <a:solidFill>
                  <a:srgbClr val="002060"/>
                </a:solidFill>
                <a:ea typeface="+mn-lt"/>
                <a:cs typeface="+mn-lt"/>
              </a:rPr>
              <a:t>Il tempo di esecuzione dei vari addestramenti è riportato nella seguente tabella.</a:t>
            </a:r>
            <a:br>
              <a:rPr lang="it-IT"/>
            </a:br>
            <a:endParaRPr lang="it-IT">
              <a:cs typeface="Calibri"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CFF8B3F0-CE4C-4841-BF3A-2515DC95A883}"/>
              </a:ext>
            </a:extLst>
          </p:cNvPr>
          <p:cNvCxnSpPr/>
          <p:nvPr/>
        </p:nvCxnSpPr>
        <p:spPr>
          <a:xfrm flipV="1">
            <a:off x="495514" y="1086807"/>
            <a:ext cx="10962863" cy="2142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6">
            <a:extLst>
              <a:ext uri="{FF2B5EF4-FFF2-40B4-BE49-F238E27FC236}">
                <a16:creationId xmlns:a16="http://schemas.microsoft.com/office/drawing/2014/main" id="{B6B3C2E9-DC26-AE70-E5E3-BB3FDEBB5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834" y="1438034"/>
            <a:ext cx="5991543" cy="2853008"/>
          </a:xfrm>
          <a:prstGeom prst="rect">
            <a:avLst/>
          </a:prstGeom>
        </p:spPr>
      </p:pic>
      <p:pic>
        <p:nvPicPr>
          <p:cNvPr id="7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3B2C936-85F0-6678-8632-B0D3368C1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62468"/>
            <a:ext cx="4085359" cy="12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47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446_TF33668227.potx" id="{156A04D8-77F6-4BBB-A3FD-930C12A4DC38}" vid="{ECD44498-0903-4A40-BC87-A032514F0DE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Risorse umane, da 24Slides</Template>
  <Application>Microsoft Office PowerPoint</Application>
  <PresentationFormat>Widescreen</PresentationFormat>
  <Slides>16</Slides>
  <Notes>11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17" baseType="lpstr">
      <vt:lpstr>Tema di Office</vt:lpstr>
      <vt:lpstr>Risorse umane diapositiva 1</vt:lpstr>
      <vt:lpstr>Risorse umane diapositiva 2</vt:lpstr>
      <vt:lpstr>Risorse umane diapositiva 2</vt:lpstr>
      <vt:lpstr>Risorse umane diapositiva 2</vt:lpstr>
      <vt:lpstr>Risorse umane diapositiva 2</vt:lpstr>
      <vt:lpstr>Risorse umane diapositiva 2</vt:lpstr>
      <vt:lpstr>Risorse umane diapositiva 2</vt:lpstr>
      <vt:lpstr>Risorse umane diapositiva 2</vt:lpstr>
      <vt:lpstr>Risorse umane diapositiva 2</vt:lpstr>
      <vt:lpstr>Risultati Taglio 0.017</vt:lpstr>
      <vt:lpstr>Risultati Taglio 0.034</vt:lpstr>
      <vt:lpstr>Risultati Taglio 0.068</vt:lpstr>
      <vt:lpstr>Risultati Taglio 0.135</vt:lpstr>
      <vt:lpstr>Confronto dei risultati per architettura</vt:lpstr>
      <vt:lpstr>Conclusioni</vt:lpstr>
      <vt:lpstr>Risorse umane diapositiva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Risorse umane diapositiva 1</dc:title>
  <dc:creator>PASQUALINI MICHELE</dc:creator>
  <cp:revision>2</cp:revision>
  <dcterms:created xsi:type="dcterms:W3CDTF">2021-11-26T10:10:05Z</dcterms:created>
  <dcterms:modified xsi:type="dcterms:W3CDTF">2022-09-08T13:26:21Z</dcterms:modified>
</cp:coreProperties>
</file>